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58" r:id="rId3"/>
    <p:sldId id="270" r:id="rId4"/>
    <p:sldId id="271" r:id="rId5"/>
    <p:sldId id="267" r:id="rId6"/>
    <p:sldId id="272" r:id="rId7"/>
    <p:sldId id="293" r:id="rId8"/>
    <p:sldId id="273" r:id="rId9"/>
    <p:sldId id="257" r:id="rId10"/>
    <p:sldId id="274" r:id="rId11"/>
    <p:sldId id="275" r:id="rId12"/>
    <p:sldId id="266" r:id="rId13"/>
    <p:sldId id="276" r:id="rId14"/>
    <p:sldId id="277" r:id="rId15"/>
    <p:sldId id="260" r:id="rId16"/>
    <p:sldId id="287" r:id="rId17"/>
    <p:sldId id="288" r:id="rId18"/>
    <p:sldId id="289" r:id="rId19"/>
    <p:sldId id="290" r:id="rId20"/>
    <p:sldId id="291" r:id="rId21"/>
    <p:sldId id="292" r:id="rId22"/>
    <p:sldId id="286" r:id="rId23"/>
    <p:sldId id="261" r:id="rId24"/>
    <p:sldId id="285" r:id="rId25"/>
    <p:sldId id="259" r:id="rId26"/>
    <p:sldId id="278" r:id="rId27"/>
    <p:sldId id="262" r:id="rId28"/>
    <p:sldId id="279" r:id="rId29"/>
    <p:sldId id="280" r:id="rId30"/>
    <p:sldId id="263" r:id="rId31"/>
    <p:sldId id="281" r:id="rId32"/>
    <p:sldId id="269" r:id="rId33"/>
    <p:sldId id="282" r:id="rId34"/>
    <p:sldId id="268" r:id="rId35"/>
    <p:sldId id="283" r:id="rId36"/>
    <p:sldId id="294" r:id="rId37"/>
    <p:sldId id="264" r:id="rId38"/>
    <p:sldId id="284" r:id="rId39"/>
    <p:sldId id="265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94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CD60141-EEBD-4EC1-8E34-0344C16A1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18308" y="0"/>
            <a:ext cx="6873692" cy="6858000"/>
          </a:xfrm>
          <a:custGeom>
            <a:avLst/>
            <a:gdLst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0 w 12192000"/>
              <a:gd name="connsiteY6" fmla="*/ 0 h 6858000"/>
              <a:gd name="connsiteX7" fmla="*/ 6700 w 12192000"/>
              <a:gd name="connsiteY7" fmla="*/ 0 h 6858000"/>
              <a:gd name="connsiteX8" fmla="*/ 6700 w 12192000"/>
              <a:gd name="connsiteY8" fmla="*/ 6858000 h 6858000"/>
              <a:gd name="connsiteX9" fmla="*/ 0 w 12192000"/>
              <a:gd name="connsiteY9" fmla="*/ 6858000 h 6858000"/>
              <a:gd name="connsiteX0" fmla="*/ 1132890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5318308 w 12192000"/>
              <a:gd name="connsiteY3" fmla="*/ 6858000 h 6858000"/>
              <a:gd name="connsiteX4" fmla="*/ 11328897 w 12192000"/>
              <a:gd name="connsiteY4" fmla="*/ 4 h 6858000"/>
              <a:gd name="connsiteX5" fmla="*/ 11328898 w 12192000"/>
              <a:gd name="connsiteY5" fmla="*/ 2 h 6858000"/>
              <a:gd name="connsiteX6" fmla="*/ 11328900 w 12192000"/>
              <a:gd name="connsiteY6" fmla="*/ 0 h 6858000"/>
              <a:gd name="connsiteX7" fmla="*/ 0 w 12192000"/>
              <a:gd name="connsiteY7" fmla="*/ 6858000 h 6858000"/>
              <a:gd name="connsiteX8" fmla="*/ 6700 w 12192000"/>
              <a:gd name="connsiteY8" fmla="*/ 0 h 6858000"/>
              <a:gd name="connsiteX9" fmla="*/ 6700 w 12192000"/>
              <a:gd name="connsiteY9" fmla="*/ 6858000 h 6858000"/>
              <a:gd name="connsiteX10" fmla="*/ 0 w 12192000"/>
              <a:gd name="connsiteY10" fmla="*/ 6858000 h 6858000"/>
              <a:gd name="connsiteX0" fmla="*/ 11322200 w 12185300"/>
              <a:gd name="connsiteY0" fmla="*/ 0 h 6858000"/>
              <a:gd name="connsiteX1" fmla="*/ 12185300 w 12185300"/>
              <a:gd name="connsiteY1" fmla="*/ 0 h 6858000"/>
              <a:gd name="connsiteX2" fmla="*/ 12185300 w 12185300"/>
              <a:gd name="connsiteY2" fmla="*/ 6858000 h 6858000"/>
              <a:gd name="connsiteX3" fmla="*/ 5311608 w 12185300"/>
              <a:gd name="connsiteY3" fmla="*/ 6858000 h 6858000"/>
              <a:gd name="connsiteX4" fmla="*/ 11322197 w 12185300"/>
              <a:gd name="connsiteY4" fmla="*/ 4 h 6858000"/>
              <a:gd name="connsiteX5" fmla="*/ 11322198 w 12185300"/>
              <a:gd name="connsiteY5" fmla="*/ 2 h 6858000"/>
              <a:gd name="connsiteX6" fmla="*/ 11322200 w 12185300"/>
              <a:gd name="connsiteY6" fmla="*/ 0 h 6858000"/>
              <a:gd name="connsiteX7" fmla="*/ 0 w 12185300"/>
              <a:gd name="connsiteY7" fmla="*/ 6858000 h 6858000"/>
              <a:gd name="connsiteX8" fmla="*/ 0 w 12185300"/>
              <a:gd name="connsiteY8" fmla="*/ 0 h 6858000"/>
              <a:gd name="connsiteX9" fmla="*/ 0 w 12185300"/>
              <a:gd name="connsiteY9" fmla="*/ 6858000 h 6858000"/>
              <a:gd name="connsiteX0" fmla="*/ 6010592 w 6873692"/>
              <a:gd name="connsiteY0" fmla="*/ 0 h 6858000"/>
              <a:gd name="connsiteX1" fmla="*/ 6873692 w 6873692"/>
              <a:gd name="connsiteY1" fmla="*/ 0 h 6858000"/>
              <a:gd name="connsiteX2" fmla="*/ 6873692 w 6873692"/>
              <a:gd name="connsiteY2" fmla="*/ 6858000 h 6858000"/>
              <a:gd name="connsiteX3" fmla="*/ 0 w 6873692"/>
              <a:gd name="connsiteY3" fmla="*/ 6858000 h 6858000"/>
              <a:gd name="connsiteX4" fmla="*/ 6010589 w 6873692"/>
              <a:gd name="connsiteY4" fmla="*/ 4 h 6858000"/>
              <a:gd name="connsiteX5" fmla="*/ 6010590 w 6873692"/>
              <a:gd name="connsiteY5" fmla="*/ 2 h 6858000"/>
              <a:gd name="connsiteX6" fmla="*/ 6010592 w 687369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73692" h="6858000">
                <a:moveTo>
                  <a:pt x="6010592" y="0"/>
                </a:moveTo>
                <a:lnTo>
                  <a:pt x="6873692" y="0"/>
                </a:lnTo>
                <a:lnTo>
                  <a:pt x="6873692" y="6858000"/>
                </a:lnTo>
                <a:lnTo>
                  <a:pt x="0" y="6858000"/>
                </a:lnTo>
                <a:lnTo>
                  <a:pt x="6010589" y="4"/>
                </a:lnTo>
                <a:cubicBezTo>
                  <a:pt x="6010589" y="3"/>
                  <a:pt x="6010590" y="3"/>
                  <a:pt x="6010590" y="2"/>
                </a:cubicBezTo>
                <a:lnTo>
                  <a:pt x="6010592" y="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FCBBA-905A-4FD1-BFBA-F3EE6DA264E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81098"/>
            <a:ext cx="8986580" cy="2832404"/>
          </a:xfrm>
        </p:spPr>
        <p:txBody>
          <a:bodyPr anchor="t">
            <a:normAutofit/>
          </a:bodyPr>
          <a:lstStyle>
            <a:lvl1pPr algn="l">
              <a:lnSpc>
                <a:spcPct val="100000"/>
              </a:lnSpc>
              <a:defRPr sz="48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3DD287E-F1C8-463F-8429-D1B5B15825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63522"/>
            <a:ext cx="8986580" cy="650311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1F44ED-7973-4A99-B2CA-A8962BCE0D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DF96F2-D6BE-49AC-A605-5AE87C3F2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17FC50-B13C-4B63-AE64-F71A6EDE6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C75A547-BCD1-42BE-966E-53CA0AB93165}"/>
              </a:ext>
            </a:extLst>
          </p:cNvPr>
          <p:cNvCxnSpPr>
            <a:cxnSpLocks/>
          </p:cNvCxnSpPr>
          <p:nvPr/>
        </p:nvCxnSpPr>
        <p:spPr>
          <a:xfrm>
            <a:off x="1188357" y="5151666"/>
            <a:ext cx="98225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7146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A3BF2-BCE9-47D7-B1C0-1F0E4936B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2722E9-C3E4-48AF-996A-495AE659FA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C9E516-382B-4845-93BF-20C16EE0D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96E16-F168-442A-843C-5D490D54B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A61BEA-A969-437A-BD8B-CB1B709AD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560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6528449-3E11-45FF-BF3A-651867603E7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572500" y="870625"/>
            <a:ext cx="2476499" cy="5029201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C0EAB0-2DFA-4CBA-86B1-1826EF523D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43000" y="870625"/>
            <a:ext cx="7324928" cy="50292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A22F89-E1F5-45D7-945A-8A2886C4B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E7E82-5FB8-4289-AD0C-0BA788E1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A4046-1A2C-41F5-A177-1C3919C20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4947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CD6F3-88F1-4195-8395-57AA096BB3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D8D06C-EB08-40B3-AFB3-A62F44112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03962F-B413-4C4C-A490-724DDB9E7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871813-4E87-4C04-835D-76246010B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922BA3-033C-491E-A045-F0052AC19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35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E19AD-2EDD-4B4F-9F9E-46A4441847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709738"/>
            <a:ext cx="8520952" cy="2852737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EE5927-21D5-4EBA-A112-CAD1BD38BC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4589466"/>
            <a:ext cx="8520952" cy="813266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EF0D16-9D87-4D76-A5A5-534E24B7D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65F387-5AAC-45D0-ABCE-B1CF4BC7E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8AF6FE-0006-4F40-A7FB-E0FDBADF7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3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8AADE-587E-4574-B21B-7ABDE5A23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2F9DA5-4DFB-4211-A58A-FFD842C27A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3000" y="2339501"/>
            <a:ext cx="4798979" cy="355059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99F26-66AF-4614-91CE-C93A24BAC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50020" y="2339501"/>
            <a:ext cx="4798980" cy="355059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8F678E-59B5-4DF9-ABCB-506B9CB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B50A53-317B-444A-9BA2-F69CDBF5D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0B269A1-B0FB-4C8F-B6AA-0718C92D3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3335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2BBBF-42B2-4A5D-B145-46983A530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133272"/>
            <a:ext cx="9905999" cy="846307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04BE44-5271-4B5D-B649-35E3AF20B4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2999" y="2067127"/>
            <a:ext cx="4798980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D7891E-0C0A-4688-97DD-C0715E3221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43001" y="2864795"/>
            <a:ext cx="4798978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5EAF30-3412-49B0-93D1-596CC2695B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50018" y="2067127"/>
            <a:ext cx="4798981" cy="710119"/>
          </a:xfrm>
        </p:spPr>
        <p:txBody>
          <a:bodyPr anchor="b">
            <a:normAutofit/>
          </a:bodyPr>
          <a:lstStyle>
            <a:lvl1pPr marL="0" indent="0">
              <a:buNone/>
              <a:defRPr sz="20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07B9B7-F41C-4314-9F0C-BB84547FB8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0019" y="2864795"/>
            <a:ext cx="4798982" cy="302530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21587F-6AFC-4906-86EB-6B0A86EEF3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BE2C5-583B-49BC-9864-B01EEF798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39B236-45F5-4CC6-8D53-A6903A1CC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528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6B206-0678-4577-B79F-760526A5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19300" y="1322615"/>
            <a:ext cx="8175171" cy="4212771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D5FCB8-AFD3-4801-BBD6-9548F4CF7C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6DACF8-CBC0-416B-B28E-EE18C423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C7421-FF49-4CE9-87D0-2B4FFE0E3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4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19CBFE-15AA-4447-9F9C-D8B0BEB24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6B48227-EC1E-4063-9682-891A2DB1A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C6A63-C3F4-4563-A542-9A41AC946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910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00C1-FE18-461C-801C-8626C7759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0"/>
            <a:ext cx="3932237" cy="1964986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14CFF3-3406-49E3-9D5A-1BE90FFA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7451" y="987425"/>
            <a:ext cx="5421548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3D14FF-9082-4BBA-BC7A-F4C5B78599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62464"/>
            <a:ext cx="3932237" cy="2206523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5A2726-EB8E-4DF7-9A1B-F03BD8C717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9929BE-611C-4FE6-B0A5-E0FF9DF96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B90B32-1D0E-4BCD-8850-59EA235F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6567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CA1460E-1069-4FCA-B04E-28F77C86104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13614" y="987425"/>
            <a:ext cx="55353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138C1E-867B-4FE9-8783-9B1246AEB7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3000" y="3657601"/>
            <a:ext cx="3932236" cy="2211388"/>
          </a:xfrm>
        </p:spPr>
        <p:txBody>
          <a:bodyPr/>
          <a:lstStyle>
            <a:lvl1pPr marL="0" indent="0">
              <a:buNone/>
              <a:defRPr sz="1600" i="1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21568-4870-46F2-9F7E-F41070201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3/29/2022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B3CC65-0E73-45A1-9D4F-3F4559B3B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8C58CD-9BC3-431E-A7B4-D596A7F06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68F756-D171-474C-8B1A-C818032F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1600201"/>
            <a:ext cx="3932236" cy="1959428"/>
          </a:xfrm>
        </p:spPr>
        <p:txBody>
          <a:bodyPr anchor="b">
            <a:normAutofit/>
          </a:bodyPr>
          <a:lstStyle>
            <a:lvl1pPr>
              <a:lnSpc>
                <a:spcPct val="110000"/>
              </a:lnSpc>
              <a:defRPr sz="2400" cap="all" spc="3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78999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1C2F78B-DEE8-4195-A196-DFC51BDADFF9}"/>
              </a:ext>
            </a:extLst>
          </p:cNvPr>
          <p:cNvSpPr/>
          <p:nvPr/>
        </p:nvSpPr>
        <p:spPr>
          <a:xfrm>
            <a:off x="9749268" y="4070878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1D79D08-4BE8-4799-BE09-5078DFEE2256}"/>
              </a:ext>
            </a:extLst>
          </p:cNvPr>
          <p:cNvSpPr/>
          <p:nvPr/>
        </p:nvSpPr>
        <p:spPr>
          <a:xfrm rot="10800000">
            <a:off x="0" y="0"/>
            <a:ext cx="2442733" cy="2787123"/>
          </a:xfrm>
          <a:custGeom>
            <a:avLst/>
            <a:gdLst>
              <a:gd name="connsiteX0" fmla="*/ 2442733 w 2442733"/>
              <a:gd name="connsiteY0" fmla="*/ 0 h 2787123"/>
              <a:gd name="connsiteX1" fmla="*/ 2442733 w 2442733"/>
              <a:gd name="connsiteY1" fmla="*/ 2787123 h 2787123"/>
              <a:gd name="connsiteX2" fmla="*/ 0 w 2442733"/>
              <a:gd name="connsiteY2" fmla="*/ 2787123 h 2787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42733" h="2787123">
                <a:moveTo>
                  <a:pt x="2442733" y="0"/>
                </a:moveTo>
                <a:lnTo>
                  <a:pt x="2442733" y="2787123"/>
                </a:lnTo>
                <a:lnTo>
                  <a:pt x="0" y="2787123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95D65A1-16CB-407F-993F-2A6D59BCC0C8}"/>
              </a:ext>
            </a:extLst>
          </p:cNvPr>
          <p:cNvCxnSpPr>
            <a:cxnSpLocks/>
          </p:cNvCxnSpPr>
          <p:nvPr/>
        </p:nvCxnSpPr>
        <p:spPr>
          <a:xfrm>
            <a:off x="1233837" y="6172200"/>
            <a:ext cx="9760638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BA018A2-815D-41B0-A189-FDF7A5E88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0" y="872935"/>
            <a:ext cx="9905999" cy="13608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FAE63-1276-4C7C-BFF5-F5DF1CDB23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43000" y="2332026"/>
            <a:ext cx="9905999" cy="35671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380268-2D73-487C-843B-51648AE181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388157" y="6356350"/>
            <a:ext cx="30933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3/29/2022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F61E6D-D51F-4BD7-B59D-19AF179177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43000" y="6356350"/>
            <a:ext cx="395915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701B1-1C93-41C2-AEE1-815DEA51B9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23186" y="6356350"/>
            <a:ext cx="62581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58578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8" r:id="rId1"/>
    <p:sldLayoutId id="2147483799" r:id="rId2"/>
    <p:sldLayoutId id="2147483800" r:id="rId3"/>
    <p:sldLayoutId id="2147483801" r:id="rId4"/>
    <p:sldLayoutId id="2147483802" r:id="rId5"/>
    <p:sldLayoutId id="2147483796" r:id="rId6"/>
    <p:sldLayoutId id="2147483792" r:id="rId7"/>
    <p:sldLayoutId id="2147483793" r:id="rId8"/>
    <p:sldLayoutId id="2147483794" r:id="rId9"/>
    <p:sldLayoutId id="2147483795" r:id="rId10"/>
    <p:sldLayoutId id="2147483797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800" i="1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502920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4pPr>
      <a:lvl5pPr marL="73152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70105F5E-5B61-4F51-927C-5B28DB7DD9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1BF472D-922F-4673-A4FE-0FC2B18B05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11317267" cy="6858000"/>
          </a:xfrm>
          <a:custGeom>
            <a:avLst/>
            <a:gdLst>
              <a:gd name="connsiteX0" fmla="*/ 0 w 11317267"/>
              <a:gd name="connsiteY0" fmla="*/ 0 h 6858000"/>
              <a:gd name="connsiteX1" fmla="*/ 11317267 w 11317267"/>
              <a:gd name="connsiteY1" fmla="*/ 0 h 6858000"/>
              <a:gd name="connsiteX2" fmla="*/ 5306679 w 11317267"/>
              <a:gd name="connsiteY2" fmla="*/ 6857996 h 6858000"/>
              <a:gd name="connsiteX3" fmla="*/ 5306677 w 11317267"/>
              <a:gd name="connsiteY3" fmla="*/ 6857998 h 6858000"/>
              <a:gd name="connsiteX4" fmla="*/ 5306675 w 11317267"/>
              <a:gd name="connsiteY4" fmla="*/ 6858000 h 6858000"/>
              <a:gd name="connsiteX5" fmla="*/ 0 w 1131726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317267" h="6858000">
                <a:moveTo>
                  <a:pt x="0" y="0"/>
                </a:moveTo>
                <a:lnTo>
                  <a:pt x="11317267" y="0"/>
                </a:lnTo>
                <a:lnTo>
                  <a:pt x="5306679" y="6857996"/>
                </a:lnTo>
                <a:cubicBezTo>
                  <a:pt x="5306679" y="6857997"/>
                  <a:pt x="5306677" y="6857997"/>
                  <a:pt x="5306677" y="6857998"/>
                </a:cubicBezTo>
                <a:lnTo>
                  <a:pt x="5306675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D1E278F-87BB-434C-9AA6-8854441404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891" y="1061686"/>
            <a:ext cx="6939044" cy="2789017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700" dirty="0"/>
              <a:t>Tangible 2-Factor Authentication (T2FA)</a:t>
            </a:r>
            <a:endParaRPr lang="en-GB" sz="47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9C2219-1975-420E-85E1-6AB6EFDF2DE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4554961"/>
            <a:ext cx="4422913" cy="1269753"/>
          </a:xfrm>
        </p:spPr>
        <p:txBody>
          <a:bodyPr anchor="b">
            <a:normAutofit/>
          </a:bodyPr>
          <a:lstStyle/>
          <a:p>
            <a:r>
              <a:rPr lang="en-US"/>
              <a:t>Mark Turner</a:t>
            </a:r>
          </a:p>
          <a:p>
            <a:r>
              <a:rPr lang="en-US"/>
              <a:t>Supervised by Karola Marky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6540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E3F4-3FE6-49B3-B8BA-43E98C74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T2FA and 3D-Auth</a:t>
            </a:r>
            <a:endParaRPr lang="en-GB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582356C-6B19-43F9-B922-45D3E351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91" y="3154998"/>
            <a:ext cx="6001604" cy="269716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5E2A7-DC1F-4DCD-809D-207649B8B5E6}"/>
              </a:ext>
            </a:extLst>
          </p:cNvPr>
          <p:cNvSpPr txBox="1"/>
          <p:nvPr/>
        </p:nvSpPr>
        <p:spPr>
          <a:xfrm>
            <a:off x="1229360" y="2072640"/>
            <a:ext cx="1043523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Auth: Two-Factor Authentication with Personalized 3D-Printed Items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80% of interactions performed successfully</a:t>
            </a:r>
          </a:p>
          <a:p>
            <a:r>
              <a:rPr lang="en-US" dirty="0"/>
              <a:t>in the lab study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12831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E3F4-3FE6-49B3-B8BA-43E98C74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T2FA and 3D-Auth</a:t>
            </a:r>
            <a:endParaRPr lang="en-GB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582356C-6B19-43F9-B922-45D3E351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91" y="3154998"/>
            <a:ext cx="6001604" cy="269716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5E2A7-DC1F-4DCD-809D-207649B8B5E6}"/>
              </a:ext>
            </a:extLst>
          </p:cNvPr>
          <p:cNvSpPr txBox="1"/>
          <p:nvPr/>
        </p:nvSpPr>
        <p:spPr>
          <a:xfrm>
            <a:off x="1229360" y="2072640"/>
            <a:ext cx="1043523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Auth: Two-Factor Authentication with Personalized 3D-Printed Items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80% of interactions performed successfully</a:t>
            </a:r>
          </a:p>
          <a:p>
            <a:r>
              <a:rPr lang="en-US" dirty="0"/>
              <a:t>in the lab study</a:t>
            </a:r>
          </a:p>
          <a:p>
            <a:endParaRPr lang="en-US" dirty="0"/>
          </a:p>
          <a:p>
            <a:r>
              <a:rPr lang="en-US" dirty="0"/>
              <a:t>User experience survey indicated neutral</a:t>
            </a:r>
          </a:p>
          <a:p>
            <a:r>
              <a:rPr lang="en-US" dirty="0"/>
              <a:t>or positive evaluations for each area of </a:t>
            </a:r>
          </a:p>
          <a:p>
            <a:r>
              <a:rPr lang="en-US" dirty="0"/>
              <a:t>usability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52832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9503-B33C-4640-8ED2-D78607C1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Online Survey</a:t>
            </a:r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39AD8-1581-4F2E-8BD3-5C8DE9A3B10B}"/>
              </a:ext>
            </a:extLst>
          </p:cNvPr>
          <p:cNvSpPr txBox="1"/>
          <p:nvPr/>
        </p:nvSpPr>
        <p:spPr>
          <a:xfrm>
            <a:off x="1239521" y="2096119"/>
            <a:ext cx="4185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Analysed in order to find desirable traits for authentication objects</a:t>
            </a:r>
            <a:endParaRPr lang="en-GB" dirty="0"/>
          </a:p>
          <a:p>
            <a:r>
              <a:rPr lang="en-GB" dirty="0"/>
              <a:t>of the type investigated</a:t>
            </a:r>
          </a:p>
          <a:p>
            <a:r>
              <a:rPr lang="en-GB" dirty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99206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9503-B33C-4640-8ED2-D78607C1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Online Survey</a:t>
            </a:r>
            <a:endParaRPr lang="en-GB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0F57143-13CE-40B2-A9D4-18B32CA39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05" y="2567957"/>
            <a:ext cx="4050787" cy="35671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39AD8-1581-4F2E-8BD3-5C8DE9A3B10B}"/>
              </a:ext>
            </a:extLst>
          </p:cNvPr>
          <p:cNvSpPr txBox="1"/>
          <p:nvPr/>
        </p:nvSpPr>
        <p:spPr>
          <a:xfrm>
            <a:off x="1239521" y="2096119"/>
            <a:ext cx="4185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Analysed in order to find desirable traits for authentication objects</a:t>
            </a:r>
            <a:endParaRPr lang="en-GB" dirty="0"/>
          </a:p>
          <a:p>
            <a:r>
              <a:rPr lang="en-GB" dirty="0"/>
              <a:t>of the type investigated</a:t>
            </a:r>
          </a:p>
          <a:p>
            <a:r>
              <a:rPr lang="en-GB" dirty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208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9503-B33C-4640-8ED2-D78607C12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Online Survey</a:t>
            </a:r>
            <a:endParaRPr lang="en-GB" dirty="0"/>
          </a:p>
        </p:txBody>
      </p:sp>
      <p:pic>
        <p:nvPicPr>
          <p:cNvPr id="5" name="Content Placeholder 4" descr="Table&#10;&#10;Description automatically generated">
            <a:extLst>
              <a:ext uri="{FF2B5EF4-FFF2-40B4-BE49-F238E27FC236}">
                <a16:creationId xmlns:a16="http://schemas.microsoft.com/office/drawing/2014/main" id="{10F57143-13CE-40B2-A9D4-18B32CA39B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0605" y="2567957"/>
            <a:ext cx="4050787" cy="356711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2B94A8F-00CF-4410-9F51-E111C2CA61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429" y="2096119"/>
            <a:ext cx="3254022" cy="403895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1C39AD8-1581-4F2E-8BD3-5C8DE9A3B10B}"/>
              </a:ext>
            </a:extLst>
          </p:cNvPr>
          <p:cNvSpPr txBox="1"/>
          <p:nvPr/>
        </p:nvSpPr>
        <p:spPr>
          <a:xfrm>
            <a:off x="1239521" y="2096119"/>
            <a:ext cx="41859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Analysed in order to find desirable traits for authentication objects</a:t>
            </a:r>
            <a:endParaRPr lang="en-GB" dirty="0"/>
          </a:p>
          <a:p>
            <a:r>
              <a:rPr lang="en-GB" dirty="0"/>
              <a:t>of the type investigated</a:t>
            </a:r>
          </a:p>
          <a:p>
            <a:r>
              <a:rPr lang="en-GB" dirty="0"/>
              <a:t>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61231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DA0C-E4E0-4156-9D00-5F58ADFB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0F338-D61A-410A-BF72-0961306647AA}"/>
              </a:ext>
            </a:extLst>
          </p:cNvPr>
          <p:cNvSpPr txBox="1"/>
          <p:nvPr/>
        </p:nvSpPr>
        <p:spPr>
          <a:xfrm>
            <a:off x="1143000" y="2123440"/>
            <a:ext cx="9433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ideas sketched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1D9D445-34CA-4A5A-BFD6-4D773292D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601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DA0C-E4E0-4156-9D00-5F58ADFB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Models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20F338-D61A-410A-BF72-0961306647AA}"/>
              </a:ext>
            </a:extLst>
          </p:cNvPr>
          <p:cNvSpPr txBox="1"/>
          <p:nvPr/>
        </p:nvSpPr>
        <p:spPr>
          <a:xfrm>
            <a:off x="1143000" y="2123440"/>
            <a:ext cx="94335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ideas sketched</a:t>
            </a:r>
          </a:p>
          <a:p>
            <a:endParaRPr lang="en-US" dirty="0"/>
          </a:p>
          <a:p>
            <a:r>
              <a:rPr lang="en-US" dirty="0"/>
              <a:t>Interactions added</a:t>
            </a:r>
          </a:p>
        </p:txBody>
      </p:sp>
    </p:spTree>
    <p:extLst>
      <p:ext uri="{BB962C8B-B14F-4D97-AF65-F5344CB8AC3E}">
        <p14:creationId xmlns:p14="http://schemas.microsoft.com/office/powerpoint/2010/main" val="1275186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DA0C-E4E0-4156-9D00-5F58ADFB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Models</a:t>
            </a:r>
            <a:endParaRPr lang="en-GB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904487C-1DF6-409E-AA45-ED7283C79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53" y="385872"/>
            <a:ext cx="3209506" cy="233502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A0F887F-38A4-451C-842F-E2B2AFA11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37" y="1407902"/>
            <a:ext cx="3444544" cy="2434473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FE946DD-3B68-437B-BC67-EB03F5956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59" y="2951798"/>
            <a:ext cx="3107041" cy="21891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20F338-D61A-410A-BF72-0961306647AA}"/>
              </a:ext>
            </a:extLst>
          </p:cNvPr>
          <p:cNvSpPr txBox="1"/>
          <p:nvPr/>
        </p:nvSpPr>
        <p:spPr>
          <a:xfrm>
            <a:off x="1143000" y="2123440"/>
            <a:ext cx="943356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ideas sketched</a:t>
            </a:r>
          </a:p>
          <a:p>
            <a:endParaRPr lang="en-US" dirty="0"/>
          </a:p>
          <a:p>
            <a:r>
              <a:rPr lang="en-US" dirty="0"/>
              <a:t>Interactions added</a:t>
            </a:r>
          </a:p>
          <a:p>
            <a:endParaRPr lang="en-US" dirty="0"/>
          </a:p>
          <a:p>
            <a:r>
              <a:rPr lang="en-US" dirty="0"/>
              <a:t>Production drawings created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0390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DA0C-E4E0-4156-9D00-5F58ADFB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Models</a:t>
            </a:r>
            <a:endParaRPr lang="en-GB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904487C-1DF6-409E-AA45-ED7283C79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53" y="385872"/>
            <a:ext cx="3209506" cy="233502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A0F887F-38A4-451C-842F-E2B2AFA11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37" y="1407902"/>
            <a:ext cx="3444544" cy="2434473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FE946DD-3B68-437B-BC67-EB03F5956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59" y="2951798"/>
            <a:ext cx="3107041" cy="21891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20F338-D61A-410A-BF72-0961306647AA}"/>
              </a:ext>
            </a:extLst>
          </p:cNvPr>
          <p:cNvSpPr txBox="1"/>
          <p:nvPr/>
        </p:nvSpPr>
        <p:spPr>
          <a:xfrm>
            <a:off x="1143000" y="2123440"/>
            <a:ext cx="94335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ideas sketched</a:t>
            </a:r>
          </a:p>
          <a:p>
            <a:endParaRPr lang="en-US" dirty="0"/>
          </a:p>
          <a:p>
            <a:r>
              <a:rPr lang="en-US" dirty="0"/>
              <a:t>Interactions added</a:t>
            </a:r>
          </a:p>
          <a:p>
            <a:endParaRPr lang="en-US" dirty="0"/>
          </a:p>
          <a:p>
            <a:r>
              <a:rPr lang="en-US" dirty="0"/>
              <a:t>Production drawings created</a:t>
            </a:r>
          </a:p>
          <a:p>
            <a:endParaRPr lang="en-US" dirty="0"/>
          </a:p>
          <a:p>
            <a:r>
              <a:rPr lang="en-US" dirty="0"/>
              <a:t>First filter</a:t>
            </a:r>
          </a:p>
        </p:txBody>
      </p:sp>
    </p:spTree>
    <p:extLst>
      <p:ext uri="{BB962C8B-B14F-4D97-AF65-F5344CB8AC3E}">
        <p14:creationId xmlns:p14="http://schemas.microsoft.com/office/powerpoint/2010/main" val="3293590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DA0C-E4E0-4156-9D00-5F58ADFB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Models</a:t>
            </a:r>
            <a:endParaRPr lang="en-GB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904487C-1DF6-409E-AA45-ED7283C79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53" y="385872"/>
            <a:ext cx="3209506" cy="233502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A0F887F-38A4-451C-842F-E2B2AFA11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37" y="1407902"/>
            <a:ext cx="3444544" cy="2434473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FE946DD-3B68-437B-BC67-EB03F5956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59" y="2951798"/>
            <a:ext cx="3107041" cy="21891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20F338-D61A-410A-BF72-0961306647AA}"/>
              </a:ext>
            </a:extLst>
          </p:cNvPr>
          <p:cNvSpPr txBox="1"/>
          <p:nvPr/>
        </p:nvSpPr>
        <p:spPr>
          <a:xfrm>
            <a:off x="1143000" y="2123440"/>
            <a:ext cx="943356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ideas sketched</a:t>
            </a:r>
          </a:p>
          <a:p>
            <a:endParaRPr lang="en-US" dirty="0"/>
          </a:p>
          <a:p>
            <a:r>
              <a:rPr lang="en-US" dirty="0"/>
              <a:t>Interactions added</a:t>
            </a:r>
          </a:p>
          <a:p>
            <a:endParaRPr lang="en-US" dirty="0"/>
          </a:p>
          <a:p>
            <a:r>
              <a:rPr lang="en-US" dirty="0"/>
              <a:t>Production drawings created</a:t>
            </a:r>
          </a:p>
          <a:p>
            <a:endParaRPr lang="en-US" dirty="0"/>
          </a:p>
          <a:p>
            <a:r>
              <a:rPr lang="en-US" dirty="0"/>
              <a:t>First filter</a:t>
            </a:r>
          </a:p>
          <a:p>
            <a:endParaRPr lang="en-US" dirty="0"/>
          </a:p>
          <a:p>
            <a:r>
              <a:rPr lang="en-US" dirty="0"/>
              <a:t>Digital models created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1614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9BF2-FA82-4069-B9C5-F99295DB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F4EB-5587-4C75-A038-DBB5BBA1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Passwords most widely used method for authenticating [4], however have many security failings [5]</a:t>
            </a:r>
          </a:p>
        </p:txBody>
      </p:sp>
    </p:spTree>
    <p:extLst>
      <p:ext uri="{BB962C8B-B14F-4D97-AF65-F5344CB8AC3E}">
        <p14:creationId xmlns:p14="http://schemas.microsoft.com/office/powerpoint/2010/main" val="2851289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DA0C-E4E0-4156-9D00-5F58ADFB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Models</a:t>
            </a:r>
            <a:endParaRPr lang="en-GB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904487C-1DF6-409E-AA45-ED7283C79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53" y="385872"/>
            <a:ext cx="3209506" cy="233502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A0F887F-38A4-451C-842F-E2B2AFA11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37" y="1407902"/>
            <a:ext cx="3444544" cy="2434473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FE946DD-3B68-437B-BC67-EB03F5956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59" y="2951798"/>
            <a:ext cx="3107041" cy="21891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20F338-D61A-410A-BF72-0961306647AA}"/>
              </a:ext>
            </a:extLst>
          </p:cNvPr>
          <p:cNvSpPr txBox="1"/>
          <p:nvPr/>
        </p:nvSpPr>
        <p:spPr>
          <a:xfrm>
            <a:off x="1143000" y="2123440"/>
            <a:ext cx="943356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ideas sketched</a:t>
            </a:r>
          </a:p>
          <a:p>
            <a:endParaRPr lang="en-US" dirty="0"/>
          </a:p>
          <a:p>
            <a:r>
              <a:rPr lang="en-US" dirty="0"/>
              <a:t>Interactions added</a:t>
            </a:r>
          </a:p>
          <a:p>
            <a:endParaRPr lang="en-US" dirty="0"/>
          </a:p>
          <a:p>
            <a:r>
              <a:rPr lang="en-US" dirty="0"/>
              <a:t>Production drawings created</a:t>
            </a:r>
          </a:p>
          <a:p>
            <a:endParaRPr lang="en-US" dirty="0"/>
          </a:p>
          <a:p>
            <a:r>
              <a:rPr lang="en-US" dirty="0"/>
              <a:t>First filter</a:t>
            </a:r>
          </a:p>
          <a:p>
            <a:endParaRPr lang="en-US" dirty="0"/>
          </a:p>
          <a:p>
            <a:r>
              <a:rPr lang="en-US" dirty="0"/>
              <a:t>Digital models created</a:t>
            </a:r>
          </a:p>
          <a:p>
            <a:endParaRPr lang="en-US" dirty="0"/>
          </a:p>
          <a:p>
            <a:r>
              <a:rPr lang="en-US" dirty="0"/>
              <a:t>Second filter</a:t>
            </a:r>
          </a:p>
        </p:txBody>
      </p:sp>
    </p:spTree>
    <p:extLst>
      <p:ext uri="{BB962C8B-B14F-4D97-AF65-F5344CB8AC3E}">
        <p14:creationId xmlns:p14="http://schemas.microsoft.com/office/powerpoint/2010/main" val="32136122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9DA0C-E4E0-4156-9D00-5F58ADFB1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Models</a:t>
            </a:r>
            <a:endParaRPr lang="en-GB" dirty="0"/>
          </a:p>
        </p:txBody>
      </p:sp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1904487C-1DF6-409E-AA45-ED7283C798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753" y="385872"/>
            <a:ext cx="3209506" cy="2335023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3A0F887F-38A4-451C-842F-E2B2AFA11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337" y="1407902"/>
            <a:ext cx="3444544" cy="2434473"/>
          </a:xfrm>
          <a:prstGeom prst="rect">
            <a:avLst/>
          </a:prstGeom>
        </p:spPr>
      </p:pic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FE946DD-3B68-437B-BC67-EB03F59565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9259" y="2951798"/>
            <a:ext cx="3107041" cy="2189162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F20F338-D61A-410A-BF72-0961306647AA}"/>
              </a:ext>
            </a:extLst>
          </p:cNvPr>
          <p:cNvSpPr txBox="1"/>
          <p:nvPr/>
        </p:nvSpPr>
        <p:spPr>
          <a:xfrm>
            <a:off x="1143000" y="2123440"/>
            <a:ext cx="943356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Initial ideas sketched</a:t>
            </a:r>
          </a:p>
          <a:p>
            <a:endParaRPr lang="en-US" dirty="0"/>
          </a:p>
          <a:p>
            <a:r>
              <a:rPr lang="en-US" dirty="0"/>
              <a:t>Interactions added</a:t>
            </a:r>
          </a:p>
          <a:p>
            <a:endParaRPr lang="en-US" dirty="0"/>
          </a:p>
          <a:p>
            <a:r>
              <a:rPr lang="en-US" dirty="0"/>
              <a:t>Production drawings created</a:t>
            </a:r>
          </a:p>
          <a:p>
            <a:endParaRPr lang="en-US" dirty="0"/>
          </a:p>
          <a:p>
            <a:r>
              <a:rPr lang="en-US" dirty="0"/>
              <a:t>First filter</a:t>
            </a:r>
          </a:p>
          <a:p>
            <a:endParaRPr lang="en-US" dirty="0"/>
          </a:p>
          <a:p>
            <a:r>
              <a:rPr lang="en-US" dirty="0"/>
              <a:t>Digital models created</a:t>
            </a:r>
          </a:p>
          <a:p>
            <a:endParaRPr lang="en-US" dirty="0"/>
          </a:p>
          <a:p>
            <a:r>
              <a:rPr lang="en-US" dirty="0"/>
              <a:t>Second filter</a:t>
            </a:r>
          </a:p>
          <a:p>
            <a:endParaRPr lang="en-US" dirty="0"/>
          </a:p>
          <a:p>
            <a:r>
              <a:rPr lang="en-US" dirty="0"/>
              <a:t>Final digital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59468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2775-25A8-40EE-89C9-B4F93470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93" y="-112585"/>
            <a:ext cx="9905999" cy="1360898"/>
          </a:xfrm>
        </p:spPr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pic>
        <p:nvPicPr>
          <p:cNvPr id="6" name="cube_video">
            <a:hlinkClick r:id="" action="ppaction://media"/>
            <a:extLst>
              <a:ext uri="{FF2B5EF4-FFF2-40B4-BE49-F238E27FC236}">
                <a16:creationId xmlns:a16="http://schemas.microsoft.com/office/drawing/2014/main" id="{7588BECA-8502-42F8-A0F5-320AA1654531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51729" y="1005840"/>
            <a:ext cx="9600802" cy="5400000"/>
          </a:xfrm>
        </p:spPr>
      </p:pic>
    </p:spTree>
    <p:extLst>
      <p:ext uri="{BB962C8B-B14F-4D97-AF65-F5344CB8AC3E}">
        <p14:creationId xmlns:p14="http://schemas.microsoft.com/office/powerpoint/2010/main" val="91249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38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76829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2775-25A8-40EE-89C9-B4F93470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93" y="-112585"/>
            <a:ext cx="9905999" cy="1360898"/>
          </a:xfrm>
        </p:spPr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pic>
        <p:nvPicPr>
          <p:cNvPr id="7" name="card_video">
            <a:hlinkClick r:id="" action="ppaction://media"/>
            <a:extLst>
              <a:ext uri="{FF2B5EF4-FFF2-40B4-BE49-F238E27FC236}">
                <a16:creationId xmlns:a16="http://schemas.microsoft.com/office/drawing/2014/main" id="{0C60AA5F-D2C6-4963-B568-A4B21E7756E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055" y="960438"/>
            <a:ext cx="9600803" cy="5400000"/>
          </a:xfrm>
        </p:spPr>
      </p:pic>
    </p:spTree>
    <p:extLst>
      <p:ext uri="{BB962C8B-B14F-4D97-AF65-F5344CB8AC3E}">
        <p14:creationId xmlns:p14="http://schemas.microsoft.com/office/powerpoint/2010/main" val="110274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48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F2775-25A8-40EE-89C9-B4F934702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193" y="-112585"/>
            <a:ext cx="9905999" cy="1360898"/>
          </a:xfrm>
        </p:spPr>
        <p:txBody>
          <a:bodyPr/>
          <a:lstStyle/>
          <a:p>
            <a:r>
              <a:rPr lang="en-US" dirty="0"/>
              <a:t>Demonstration</a:t>
            </a:r>
            <a:endParaRPr lang="en-GB" dirty="0"/>
          </a:p>
        </p:txBody>
      </p:sp>
      <p:pic>
        <p:nvPicPr>
          <p:cNvPr id="6" name="pendant_video">
            <a:hlinkClick r:id="" action="ppaction://media"/>
            <a:extLst>
              <a:ext uri="{FF2B5EF4-FFF2-40B4-BE49-F238E27FC236}">
                <a16:creationId xmlns:a16="http://schemas.microsoft.com/office/drawing/2014/main" id="{21FD94B3-2452-4B8F-940A-61D0C12CDE7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27872" y="1055273"/>
            <a:ext cx="9600803" cy="5400000"/>
          </a:xfrm>
        </p:spPr>
      </p:pic>
    </p:spTree>
    <p:extLst>
      <p:ext uri="{BB962C8B-B14F-4D97-AF65-F5344CB8AC3E}">
        <p14:creationId xmlns:p14="http://schemas.microsoft.com/office/powerpoint/2010/main" val="3792121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8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DEE3-0A5C-4153-BBFD-5C30E6D0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app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62EEC-B47F-4714-A88F-35076FFA8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Notification, data collection and interaction verification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7DC170D-A27E-42FB-AEB0-EAE4C4D0B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20" y="760633"/>
            <a:ext cx="4714240" cy="294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EFD30B-58C2-40DB-9A07-C91CC289B8C9}"/>
              </a:ext>
            </a:extLst>
          </p:cNvPr>
          <p:cNvSpPr txBox="1"/>
          <p:nvPr/>
        </p:nvSpPr>
        <p:spPr>
          <a:xfrm>
            <a:off x="8775700" y="2550160"/>
            <a:ext cx="195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[2] Android logo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959146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29DEE3-0A5C-4153-BBFD-5C30E6D00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 app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D62EEC-B47F-4714-A88F-35076FFA8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Notification, data collection and interaction verification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MotionEvent.getHistoricalPoints</a:t>
            </a:r>
            <a:r>
              <a:rPr lang="en-US" sz="1800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1800" dirty="0" err="1"/>
              <a:t>MotionEvent.getSize</a:t>
            </a:r>
            <a:r>
              <a:rPr lang="en-US" sz="1800" dirty="0"/>
              <a:t>()</a:t>
            </a:r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  <a:p>
            <a:pPr marL="0" indent="0">
              <a:lnSpc>
                <a:spcPct val="100000"/>
              </a:lnSpc>
              <a:buNone/>
            </a:pPr>
            <a:endParaRPr lang="en-US" sz="1800" dirty="0"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87DC170D-A27E-42FB-AEB0-EAE4C4D0B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320" y="760633"/>
            <a:ext cx="4714240" cy="2946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A2E92E9-8944-49B7-A036-87E66BA9EE3F}"/>
              </a:ext>
            </a:extLst>
          </p:cNvPr>
          <p:cNvSpPr txBox="1"/>
          <p:nvPr/>
        </p:nvSpPr>
        <p:spPr>
          <a:xfrm>
            <a:off x="8775700" y="2550160"/>
            <a:ext cx="19507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[2] Android logo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841772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A0F2-65A5-4B5F-92AD-F75FEB3E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FE7F2-DDC1-490C-A891-157A24158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10073640" cy="35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Initial meeting – demographics survey, model assigned and familiarised, contents of study explained</a:t>
            </a:r>
          </a:p>
        </p:txBody>
      </p:sp>
      <p:pic>
        <p:nvPicPr>
          <p:cNvPr id="5" name="Picture 4" descr="A picture containing ocarina&#10;&#10;Description automatically generated">
            <a:extLst>
              <a:ext uri="{FF2B5EF4-FFF2-40B4-BE49-F238E27FC236}">
                <a16:creationId xmlns:a16="http://schemas.microsoft.com/office/drawing/2014/main" id="{7B152143-46E5-4C4E-A29C-ECF338FB6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267200"/>
            <a:ext cx="2763520" cy="20726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42001122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A0F2-65A5-4B5F-92AD-F75FEB3E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FE7F2-DDC1-490C-A891-157A24158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10073640" cy="35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Initial meeting – demographics survey, model assigned and familiarised, contents of study explained</a:t>
            </a:r>
          </a:p>
          <a:p>
            <a:pPr marL="0" indent="0">
              <a:buNone/>
            </a:pPr>
            <a:r>
              <a:rPr lang="en-US" sz="1800" dirty="0"/>
              <a:t>Minimum of 2 mock authentications per day for one week</a:t>
            </a:r>
          </a:p>
        </p:txBody>
      </p:sp>
      <p:pic>
        <p:nvPicPr>
          <p:cNvPr id="5" name="Picture 4" descr="A picture containing ocarina&#10;&#10;Description automatically generated">
            <a:extLst>
              <a:ext uri="{FF2B5EF4-FFF2-40B4-BE49-F238E27FC236}">
                <a16:creationId xmlns:a16="http://schemas.microsoft.com/office/drawing/2014/main" id="{7B152143-46E5-4C4E-A29C-ECF338FB6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267200"/>
            <a:ext cx="2763520" cy="20726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29344769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2A0F2-65A5-4B5F-92AD-F75FEB3ED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Study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FE7F2-DDC1-490C-A891-157A24158B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10073640" cy="356711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Initial meeting – demographics survey, model assigned and familiarised, contents of study explained</a:t>
            </a:r>
          </a:p>
          <a:p>
            <a:pPr marL="0" indent="0">
              <a:buNone/>
            </a:pPr>
            <a:r>
              <a:rPr lang="en-US" sz="1800" dirty="0"/>
              <a:t>Minimum of 2 mock authentications per day for one week</a:t>
            </a:r>
          </a:p>
          <a:p>
            <a:pPr marL="0" indent="0">
              <a:buNone/>
            </a:pPr>
            <a:r>
              <a:rPr lang="en-US" sz="1800" dirty="0"/>
              <a:t>Exit meeting – SUS survey, introduction to other models, exit interview and app data collection</a:t>
            </a:r>
            <a:endParaRPr lang="en-GB" sz="1800" dirty="0"/>
          </a:p>
        </p:txBody>
      </p:sp>
      <p:pic>
        <p:nvPicPr>
          <p:cNvPr id="5" name="Picture 4" descr="A picture containing ocarina&#10;&#10;Description automatically generated">
            <a:extLst>
              <a:ext uri="{FF2B5EF4-FFF2-40B4-BE49-F238E27FC236}">
                <a16:creationId xmlns:a16="http://schemas.microsoft.com/office/drawing/2014/main" id="{7B152143-46E5-4C4E-A29C-ECF338FB67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4267200"/>
            <a:ext cx="2763520" cy="2072640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716095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9BF2-FA82-4069-B9C5-F99295DB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F4EB-5587-4C75-A038-DBB5BBA1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Passwords most widely used method for authenticating [4], however have many security failings [5]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2-Factor authentication improves on this security-wise, but has low adoption rates due to usability problems [6]</a:t>
            </a:r>
          </a:p>
        </p:txBody>
      </p:sp>
    </p:spTree>
    <p:extLst>
      <p:ext uri="{BB962C8B-B14F-4D97-AF65-F5344CB8AC3E}">
        <p14:creationId xmlns:p14="http://schemas.microsoft.com/office/powerpoint/2010/main" val="11506834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D70E-9A1F-4EF0-9B1A-2931040B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6F131B1-CEA5-4DCF-A685-05E62CA2D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97" y="1696576"/>
            <a:ext cx="7674005" cy="10745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2A7AC-DA2C-4CCF-8F7B-1FF8758A4D96}"/>
              </a:ext>
            </a:extLst>
          </p:cNvPr>
          <p:cNvSpPr txBox="1"/>
          <p:nvPr/>
        </p:nvSpPr>
        <p:spPr>
          <a:xfrm>
            <a:off x="1219200" y="2052320"/>
            <a:ext cx="103394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GB" dirty="0"/>
          </a:p>
          <a:p>
            <a:endParaRPr lang="en-GB" dirty="0"/>
          </a:p>
          <a:p>
            <a:endParaRPr lang="en-GB" i="1" dirty="0"/>
          </a:p>
        </p:txBody>
      </p:sp>
    </p:spTree>
    <p:extLst>
      <p:ext uri="{BB962C8B-B14F-4D97-AF65-F5344CB8AC3E}">
        <p14:creationId xmlns:p14="http://schemas.microsoft.com/office/powerpoint/2010/main" val="24770558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AD70E-9A1F-4EF0-9B1A-2931040B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  <a:endParaRPr lang="en-GB" dirty="0"/>
          </a:p>
        </p:txBody>
      </p:sp>
      <p:pic>
        <p:nvPicPr>
          <p:cNvPr id="5" name="Content Placeholder 4" descr="Graphical user interface, application, table&#10;&#10;Description automatically generated">
            <a:extLst>
              <a:ext uri="{FF2B5EF4-FFF2-40B4-BE49-F238E27FC236}">
                <a16:creationId xmlns:a16="http://schemas.microsoft.com/office/drawing/2014/main" id="{B6F131B1-CEA5-4DCF-A685-05E62CA2D1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597" y="1696576"/>
            <a:ext cx="7674005" cy="1074513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62A7AC-DA2C-4CCF-8F7B-1FF8758A4D96}"/>
              </a:ext>
            </a:extLst>
          </p:cNvPr>
          <p:cNvSpPr txBox="1"/>
          <p:nvPr/>
        </p:nvSpPr>
        <p:spPr>
          <a:xfrm>
            <a:off x="1219200" y="2052320"/>
            <a:ext cx="1033940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GB" dirty="0"/>
          </a:p>
          <a:p>
            <a:endParaRPr lang="en-GB" dirty="0"/>
          </a:p>
          <a:p>
            <a:endParaRPr lang="en-GB" i="1" dirty="0"/>
          </a:p>
          <a:p>
            <a:endParaRPr lang="en-GB" i="1" dirty="0"/>
          </a:p>
          <a:p>
            <a:r>
              <a:rPr lang="en-GB" i="1" dirty="0"/>
              <a:t>“Sometimes the authentication just wouldn’t go through” (P3)</a:t>
            </a:r>
          </a:p>
          <a:p>
            <a:endParaRPr lang="en-GB" dirty="0"/>
          </a:p>
          <a:p>
            <a:r>
              <a:rPr lang="en-GB" i="1" dirty="0"/>
              <a:t>“I’m not sure if smart phones [are] the best place to use it” (P2)</a:t>
            </a:r>
          </a:p>
          <a:p>
            <a:endParaRPr lang="en-GB" i="1" dirty="0"/>
          </a:p>
          <a:p>
            <a:r>
              <a:rPr lang="en-GB" i="1" dirty="0"/>
              <a:t>“It’s a nice and fun […] interaction” (P1)</a:t>
            </a:r>
          </a:p>
        </p:txBody>
      </p:sp>
    </p:spTree>
    <p:extLst>
      <p:ext uri="{BB962C8B-B14F-4D97-AF65-F5344CB8AC3E}">
        <p14:creationId xmlns:p14="http://schemas.microsoft.com/office/powerpoint/2010/main" val="5317573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5F0E-BB37-44D3-BD21-7730C18C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DA1FB-E552-43D9-A9BD-4C956815B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Low number of participants</a:t>
            </a:r>
          </a:p>
        </p:txBody>
      </p:sp>
    </p:spTree>
    <p:extLst>
      <p:ext uri="{BB962C8B-B14F-4D97-AF65-F5344CB8AC3E}">
        <p14:creationId xmlns:p14="http://schemas.microsoft.com/office/powerpoint/2010/main" val="33377997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065F0E-BB37-44D3-BD21-7730C18C3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4DA1FB-E552-43D9-A9BD-4C956815BE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Low number of participants</a:t>
            </a:r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r>
              <a:rPr lang="en-US" sz="1800" dirty="0"/>
              <a:t>Faulty study app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3605525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7B4B-98C4-4C32-8A42-ACB7A66E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BC30-2F81-4575-9BB7-2950621F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Perhaps stationary devices over portable devices should be considered</a:t>
            </a:r>
          </a:p>
        </p:txBody>
      </p:sp>
    </p:spTree>
    <p:extLst>
      <p:ext uri="{BB962C8B-B14F-4D97-AF65-F5344CB8AC3E}">
        <p14:creationId xmlns:p14="http://schemas.microsoft.com/office/powerpoint/2010/main" val="39902363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7B4B-98C4-4C32-8A42-ACB7A66E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BC30-2F81-4575-9BB7-2950621F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Perhaps stationary devices over portable devices should be considered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Utilise raw capacitive data rather than OS functions</a:t>
            </a:r>
          </a:p>
          <a:p>
            <a:pPr marL="0" indent="0">
              <a:buNone/>
            </a:pPr>
            <a:r>
              <a:rPr lang="en-GB" dirty="0"/>
              <a:t>M. Schmitz, </a:t>
            </a:r>
            <a:r>
              <a:rPr lang="en-GB" dirty="0" err="1"/>
              <a:t>ItsyBits</a:t>
            </a:r>
            <a:r>
              <a:rPr lang="en-GB" dirty="0"/>
              <a:t> [8]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D8A6F619-6C2B-4720-A189-A6D351DFBC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247" y="3429000"/>
            <a:ext cx="3977985" cy="23624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354840300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467B4B-98C4-4C32-8A42-ACB7A66EF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Research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AFBC30-2F81-4575-9BB7-2950621F01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Perhaps stationary devices over portable devices should be considered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Utilise raw capacitive data rather than OS functions</a:t>
            </a:r>
          </a:p>
          <a:p>
            <a:pPr marL="0" indent="0">
              <a:buNone/>
            </a:pPr>
            <a:r>
              <a:rPr lang="en-GB" dirty="0"/>
              <a:t>M. Schmitz, </a:t>
            </a:r>
            <a:r>
              <a:rPr lang="en-GB" dirty="0" err="1"/>
              <a:t>ItsyBits</a:t>
            </a:r>
            <a:r>
              <a:rPr lang="en-GB" dirty="0"/>
              <a:t> [8]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US" dirty="0"/>
              <a:t>Potential for highly customizable and secure objects</a:t>
            </a:r>
          </a:p>
        </p:txBody>
      </p:sp>
      <p:pic>
        <p:nvPicPr>
          <p:cNvPr id="6" name="Picture 5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25EAEA8C-CC5D-48CE-9E36-369BCB4235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671" y="3761666"/>
            <a:ext cx="1714649" cy="1691787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AA32C29-4D07-476A-8CE3-EC778E3800B8}"/>
              </a:ext>
            </a:extLst>
          </p:cNvPr>
          <p:cNvSpPr txBox="1"/>
          <p:nvPr/>
        </p:nvSpPr>
        <p:spPr>
          <a:xfrm>
            <a:off x="9042400" y="5453453"/>
            <a:ext cx="22961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[3] Potential future object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3976250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2473-FAE6-4797-ADD4-525885E2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4E1CE-ACDE-4118-9C3A-893FEAFAB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Very promising method, with participants eager to use in future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0188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F2473-FAE6-4797-ADD4-525885E21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4E1CE-ACDE-4118-9C3A-893FEAFAB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Very promising method, with participants eager to use in future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Issues were unearthed however, and limitations exist in this study, so further research is needed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2365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6670FB-BDDF-4929-8A0D-335C1F51D2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03EF6-41E3-4F9B-BB5A-5B5F66488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/>
              <a:t>References:</a:t>
            </a:r>
          </a:p>
          <a:p>
            <a:pPr marL="0" indent="0">
              <a:buNone/>
            </a:pPr>
            <a:r>
              <a:rPr lang="en-US" sz="1400" dirty="0"/>
              <a:t>[1]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S. Frey. 2017. What Does Resolution Mean for SLA Printers?. Image. Retrieved from: https://theorthocosmos.com/what-does-resolution-mean-for-sla-printers/</a:t>
            </a:r>
          </a:p>
          <a:p>
            <a:pPr marL="0" indent="0">
              <a:buNone/>
            </a:pPr>
            <a:r>
              <a:rPr lang="en-US" sz="1400" dirty="0"/>
              <a:t>[2]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Android Logo. 2022. Image. Retrieved from: https://1000logos.net/android-logo/</a:t>
            </a:r>
            <a:endParaRPr lang="en-US" sz="1400" dirty="0"/>
          </a:p>
          <a:p>
            <a:pPr marL="0" indent="0">
              <a:buNone/>
            </a:pPr>
            <a:r>
              <a:rPr lang="en-GB" sz="1400" dirty="0"/>
              <a:t>[3] </a:t>
            </a:r>
            <a:r>
              <a:rPr lang="en-US" sz="1400" dirty="0">
                <a:effectLst/>
                <a:latin typeface="Arial" panose="020B0604020202020204" pitchFamily="34" charset="0"/>
              </a:rPr>
              <a:t>K. Marky, M. Schmitz, V. Zimmermann, M.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Herbers</a:t>
            </a:r>
            <a:r>
              <a:rPr lang="en-US" sz="1400" dirty="0">
                <a:effectLst/>
                <a:latin typeface="Arial" panose="020B0604020202020204" pitchFamily="34" charset="0"/>
              </a:rPr>
              <a:t>, K. Kunze, and M.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Mühlhäuser</a:t>
            </a:r>
            <a:r>
              <a:rPr lang="en-US" sz="1400" dirty="0">
                <a:effectLst/>
                <a:latin typeface="Arial" panose="020B0604020202020204" pitchFamily="34" charset="0"/>
              </a:rPr>
              <a:t>. 3d-auth: Two-factor authentication with personalized 3d-printed items. In Proceedings of the 2020 CHI Conference on Human Factors in Computing Systems, pages 1–12, 2020.</a:t>
            </a:r>
          </a:p>
          <a:p>
            <a:pPr marL="0" indent="0">
              <a:buNone/>
            </a:pPr>
            <a:r>
              <a:rPr lang="en-US" sz="1400" dirty="0"/>
              <a:t>[4] </a:t>
            </a:r>
            <a:r>
              <a:rPr lang="en-US" sz="1400" dirty="0">
                <a:latin typeface="Arial" panose="020B0604020202020204" pitchFamily="34" charset="0"/>
              </a:rPr>
              <a:t>K. Reese, T. Smith, J. </a:t>
            </a:r>
            <a:r>
              <a:rPr lang="en-US" sz="1400" dirty="0" err="1">
                <a:latin typeface="Arial" panose="020B0604020202020204" pitchFamily="34" charset="0"/>
              </a:rPr>
              <a:t>Dutson</a:t>
            </a:r>
            <a:r>
              <a:rPr lang="en-US" sz="1400" dirty="0">
                <a:latin typeface="Arial" panose="020B0604020202020204" pitchFamily="34" charset="0"/>
              </a:rPr>
              <a:t>, J. </a:t>
            </a:r>
            <a:r>
              <a:rPr lang="en-US" sz="1400" dirty="0" err="1">
                <a:latin typeface="Arial" panose="020B0604020202020204" pitchFamily="34" charset="0"/>
              </a:rPr>
              <a:t>Armknecht</a:t>
            </a:r>
            <a:r>
              <a:rPr lang="en-US" sz="1400" dirty="0">
                <a:latin typeface="Arial" panose="020B0604020202020204" pitchFamily="34" charset="0"/>
              </a:rPr>
              <a:t>, J. Cameron, and K. </a:t>
            </a:r>
            <a:r>
              <a:rPr lang="en-US" sz="1400" dirty="0" err="1">
                <a:latin typeface="Arial" panose="020B0604020202020204" pitchFamily="34" charset="0"/>
              </a:rPr>
              <a:t>Seamons</a:t>
            </a:r>
            <a:r>
              <a:rPr lang="en-US" sz="1400" dirty="0">
                <a:latin typeface="Arial" panose="020B0604020202020204" pitchFamily="34" charset="0"/>
              </a:rPr>
              <a:t>. A usability study of five two-factor authentication  methods. In Fifteenth Symposium on Usable Privacy and Security ({SOUPS} 2019), pages 357–370, 2019</a:t>
            </a:r>
          </a:p>
          <a:p>
            <a:pPr marL="0" indent="0">
              <a:buNone/>
            </a:pPr>
            <a:r>
              <a:rPr lang="en-US" sz="1400" dirty="0"/>
              <a:t>[5] </a:t>
            </a:r>
            <a:r>
              <a:rPr lang="en-US" sz="1400" dirty="0">
                <a:latin typeface="Arial" panose="020B0604020202020204" pitchFamily="34" charset="0"/>
              </a:rPr>
              <a:t>E. </a:t>
            </a:r>
            <a:r>
              <a:rPr lang="en-US" sz="1400" dirty="0" err="1">
                <a:latin typeface="Arial" panose="020B0604020202020204" pitchFamily="34" charset="0"/>
              </a:rPr>
              <a:t>Stobert</a:t>
            </a:r>
            <a:r>
              <a:rPr lang="en-US" sz="1400" dirty="0">
                <a:latin typeface="Arial" panose="020B0604020202020204" pitchFamily="34" charset="0"/>
              </a:rPr>
              <a:t> and R. Biddle. The password life cycle: User </a:t>
            </a:r>
            <a:r>
              <a:rPr lang="en-US" sz="1400" dirty="0" err="1">
                <a:latin typeface="Arial" panose="020B0604020202020204" pitchFamily="34" charset="0"/>
              </a:rPr>
              <a:t>behaviour</a:t>
            </a:r>
            <a:r>
              <a:rPr lang="en-US" sz="1400" dirty="0">
                <a:latin typeface="Arial" panose="020B0604020202020204" pitchFamily="34" charset="0"/>
              </a:rPr>
              <a:t> in managing passwords. In Proceedings of the Tenth USENIX Conference on Usable Privacy and Security, SOUPS ’14, page 243–255, USA, 2014. USENIX Association. ISBN 978193197</a:t>
            </a:r>
          </a:p>
          <a:p>
            <a:pPr marL="0" indent="0">
              <a:buNone/>
            </a:pPr>
            <a:r>
              <a:rPr lang="en-US" sz="1400" dirty="0"/>
              <a:t>[6] </a:t>
            </a:r>
            <a:r>
              <a:rPr lang="en-US" sz="1400" dirty="0">
                <a:latin typeface="Arial" panose="020B0604020202020204" pitchFamily="34" charset="0"/>
              </a:rPr>
              <a:t>S. Das, A. Dingman, and L. J. Camp. Why johnny doesn’t use two factor a two-phase usability study of the fido u2f security key. In International Conference on Financial Cryptography and Data Security, pages 160–179. Springer, 2018</a:t>
            </a:r>
          </a:p>
          <a:p>
            <a:pPr marL="0" indent="0">
              <a:buNone/>
            </a:pPr>
            <a:r>
              <a:rPr lang="en-GB" sz="1400" dirty="0"/>
              <a:t>[7]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M. Sherman, G. Clark, Y. Yang, S.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Sugrim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A.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Modig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J. Lindqvist, A.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Oulasvirta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and T.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Roos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. User-generated free-form gestures for authentication: Security and memorability. In Proceedings of the 12th annual international conference on Mobile systems, applications, and services, pages 176–189, 2014.</a:t>
            </a:r>
          </a:p>
          <a:p>
            <a:pPr marL="0" indent="0">
              <a:buNone/>
            </a:pPr>
            <a:r>
              <a:rPr lang="en-US" sz="1400" dirty="0">
                <a:cs typeface="Arial" panose="020B0604020202020204" pitchFamily="34" charset="0"/>
              </a:rPr>
              <a:t>[8] 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M. Schmitz, F. Müller, M.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Mühlhäuser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, J. Riemann, and H. V. V. Le. Itsy-bits: Fabrication and recognition of 3d-printed tangibles with small footprints on capacitive touchscreens. In Proceedings of the 2021 CHI Conference on Human Factors in Computing Systems, pages 1–12, 2021.</a:t>
            </a:r>
            <a:endParaRPr lang="en-GB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970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509BF2-FA82-4069-B9C5-F99295DBB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Welcome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9BF4EB-5587-4C75-A038-DBB5BBA1F4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Passwords most widely used method for authenticating [4], however have many security failings [5]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2-Factor authentication improves on this security-wise, but has low adoption rates due to usability problems [6]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Tangible authentication has been found to be more enjoyable for users, improving usability [7], but tend to rely on batteries or network connection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22380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7FD3-DA7A-495B-8985-899A6DFE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T2FA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BD6D-9DBC-4ECA-B215-9FC430891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Intended to improve on usability issues of 2FA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8AF56-094E-4E26-BBF5-0DB46255F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32" y="454152"/>
            <a:ext cx="6220968" cy="15236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8145F8-7E4E-4337-9415-25556FF4871A}"/>
              </a:ext>
            </a:extLst>
          </p:cNvPr>
          <p:cNvSpPr txBox="1"/>
          <p:nvPr/>
        </p:nvSpPr>
        <p:spPr>
          <a:xfrm>
            <a:off x="7000240" y="1977794"/>
            <a:ext cx="473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[1] Assorted 3D-printed objects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0610853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7FD3-DA7A-495B-8985-899A6DFE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T2FA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BD6D-9DBC-4ECA-B215-9FC430891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Intended to improve on usability issues of 2FA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3D printed objects using conductive and insulating plastic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8AF56-094E-4E26-BBF5-0DB46255F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32" y="454152"/>
            <a:ext cx="6220968" cy="15236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4E0E5D-D881-4CE9-95C5-48D06A98B3A3}"/>
              </a:ext>
            </a:extLst>
          </p:cNvPr>
          <p:cNvSpPr txBox="1"/>
          <p:nvPr/>
        </p:nvSpPr>
        <p:spPr>
          <a:xfrm>
            <a:off x="7000240" y="1977794"/>
            <a:ext cx="473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[1] Assorted 3D-printed objects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2345383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7FD3-DA7A-495B-8985-899A6DFE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T2FA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BD6D-9DBC-4ECA-B215-9FC430891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Intended to improve on usability issues of 2FA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3D printed objects using conductive and insulating plastic</a:t>
            </a:r>
          </a:p>
          <a:p>
            <a:pPr marL="0" indent="0">
              <a:buNone/>
            </a:pPr>
            <a:r>
              <a:rPr lang="en-US" dirty="0"/>
              <a:t>Method of interaction serving as knowledge factor, unique object ‘footprint’ as ownership factor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8AF56-094E-4E26-BBF5-0DB46255F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32" y="454152"/>
            <a:ext cx="6220968" cy="15236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4E0E5D-D881-4CE9-95C5-48D06A98B3A3}"/>
              </a:ext>
            </a:extLst>
          </p:cNvPr>
          <p:cNvSpPr txBox="1"/>
          <p:nvPr/>
        </p:nvSpPr>
        <p:spPr>
          <a:xfrm>
            <a:off x="7000240" y="1977794"/>
            <a:ext cx="473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[1] Assorted 3D-printed objects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38488184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947FD3-DA7A-495B-8985-899A6DFE7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T2FA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39BD6D-9DBC-4ECA-B215-9FC430891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3000" y="2332026"/>
            <a:ext cx="9905999" cy="390621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Intended to improve on usability issues of 2FA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3D printed objects using conductive and insulating plastic</a:t>
            </a:r>
          </a:p>
          <a:p>
            <a:pPr marL="0" indent="0">
              <a:buNone/>
            </a:pPr>
            <a:r>
              <a:rPr lang="en-US" dirty="0"/>
              <a:t>Method of interaction serving as knowledge factor, unique object ‘footprint’ as ownership factor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GB" dirty="0"/>
              <a:t>Don’t rely on batteries – powered by your fingers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38AF56-094E-4E26-BBF5-0DB46255FE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32" y="454152"/>
            <a:ext cx="6220968" cy="152364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A26C05-0CC0-4998-95DA-00DE795DA133}"/>
              </a:ext>
            </a:extLst>
          </p:cNvPr>
          <p:cNvSpPr txBox="1"/>
          <p:nvPr/>
        </p:nvSpPr>
        <p:spPr>
          <a:xfrm>
            <a:off x="7000240" y="1977794"/>
            <a:ext cx="4734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[1] Assorted 3D-printed objects</a:t>
            </a:r>
            <a:endParaRPr lang="en-GB" sz="1400" i="1" dirty="0"/>
          </a:p>
        </p:txBody>
      </p:sp>
    </p:spTree>
    <p:extLst>
      <p:ext uri="{BB962C8B-B14F-4D97-AF65-F5344CB8AC3E}">
        <p14:creationId xmlns:p14="http://schemas.microsoft.com/office/powerpoint/2010/main" val="2532816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CE3F4-3FE6-49B3-B8BA-43E98C74F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T2FA and 3D-Auth</a:t>
            </a:r>
            <a:endParaRPr lang="en-GB" dirty="0"/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A582356C-6B19-43F9-B922-45D3E3511A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2991" y="3154998"/>
            <a:ext cx="6001604" cy="2697162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95E2A7-DC1F-4DCD-809D-207649B8B5E6}"/>
              </a:ext>
            </a:extLst>
          </p:cNvPr>
          <p:cNvSpPr txBox="1"/>
          <p:nvPr/>
        </p:nvSpPr>
        <p:spPr>
          <a:xfrm>
            <a:off x="1229360" y="2072640"/>
            <a:ext cx="1043523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3D Auth: Two-Factor Authentication with Personalized 3D-Printed Items [3]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88227685"/>
      </p:ext>
    </p:extLst>
  </p:cSld>
  <p:clrMapOvr>
    <a:masterClrMapping/>
  </p:clrMapOvr>
</p:sld>
</file>

<file path=ppt/theme/theme1.xml><?xml version="1.0" encoding="utf-8"?>
<a:theme xmlns:a="http://schemas.openxmlformats.org/drawingml/2006/main" name="RegattaVTI">
  <a:themeElements>
    <a:clrScheme name="Regatta Yellow">
      <a:dk1>
        <a:sysClr val="windowText" lastClr="000000"/>
      </a:dk1>
      <a:lt1>
        <a:sysClr val="window" lastClr="FFFFFF"/>
      </a:lt1>
      <a:dk2>
        <a:srgbClr val="181C30"/>
      </a:dk2>
      <a:lt2>
        <a:srgbClr val="C8E1F4"/>
      </a:lt2>
      <a:accent1>
        <a:srgbClr val="217ED3"/>
      </a:accent1>
      <a:accent2>
        <a:srgbClr val="B92525"/>
      </a:accent2>
      <a:accent3>
        <a:srgbClr val="18558C"/>
      </a:accent3>
      <a:accent4>
        <a:srgbClr val="1D8B35"/>
      </a:accent4>
      <a:accent5>
        <a:srgbClr val="EA75AA"/>
      </a:accent5>
      <a:accent6>
        <a:srgbClr val="F5A700"/>
      </a:accent6>
      <a:hlink>
        <a:srgbClr val="DB0000"/>
      </a:hlink>
      <a:folHlink>
        <a:srgbClr val="066BB6"/>
      </a:folHlink>
    </a:clrScheme>
    <a:fontScheme name="Walbaum Display">
      <a:majorFont>
        <a:latin typeface="Walbaum Display"/>
        <a:ea typeface=""/>
        <a:cs typeface=""/>
      </a:majorFont>
      <a:minorFont>
        <a:latin typeface="Walbaum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gattaVTI" id="{FFC3BCE5-6357-41D1-8E67-3F85B69D7E86}" vid="{893A6374-FE17-48E5-8B62-678C1B11AA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4461</TotalTime>
  <Words>1168</Words>
  <Application>Microsoft Office PowerPoint</Application>
  <PresentationFormat>Widescreen</PresentationFormat>
  <Paragraphs>210</Paragraphs>
  <Slides>39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Walbaum Display</vt:lpstr>
      <vt:lpstr>RegattaVTI</vt:lpstr>
      <vt:lpstr>Tangible 2-Factor Authentication (T2FA)</vt:lpstr>
      <vt:lpstr>Welcome</vt:lpstr>
      <vt:lpstr>Welcome</vt:lpstr>
      <vt:lpstr>Welcome</vt:lpstr>
      <vt:lpstr>T2FA</vt:lpstr>
      <vt:lpstr>T2FA</vt:lpstr>
      <vt:lpstr>T2FA</vt:lpstr>
      <vt:lpstr>T2FA</vt:lpstr>
      <vt:lpstr>T2FA and 3D-Auth</vt:lpstr>
      <vt:lpstr>T2FA and 3D-Auth</vt:lpstr>
      <vt:lpstr>T2FA and 3D-Auth</vt:lpstr>
      <vt:lpstr>Existing Online Survey</vt:lpstr>
      <vt:lpstr>Existing Online Survey</vt:lpstr>
      <vt:lpstr>Existing Online Survey</vt:lpstr>
      <vt:lpstr>New Models</vt:lpstr>
      <vt:lpstr>New Models</vt:lpstr>
      <vt:lpstr>New Models</vt:lpstr>
      <vt:lpstr>New Models</vt:lpstr>
      <vt:lpstr>New Models</vt:lpstr>
      <vt:lpstr>New Models</vt:lpstr>
      <vt:lpstr>New Models</vt:lpstr>
      <vt:lpstr>Demonstration</vt:lpstr>
      <vt:lpstr>Demonstration</vt:lpstr>
      <vt:lpstr>Demonstration</vt:lpstr>
      <vt:lpstr>Study app</vt:lpstr>
      <vt:lpstr>Study app</vt:lpstr>
      <vt:lpstr>Study</vt:lpstr>
      <vt:lpstr>Study</vt:lpstr>
      <vt:lpstr>Study</vt:lpstr>
      <vt:lpstr>Results</vt:lpstr>
      <vt:lpstr>Results</vt:lpstr>
      <vt:lpstr>Limitations</vt:lpstr>
      <vt:lpstr>Limitations</vt:lpstr>
      <vt:lpstr>Future Research</vt:lpstr>
      <vt:lpstr>Future Research</vt:lpstr>
      <vt:lpstr>Future Research</vt:lpstr>
      <vt:lpstr>Conclusion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Tangible 2-Factor Authentication (T2FA)</dc:title>
  <dc:creator>Mark Turner</dc:creator>
  <cp:lastModifiedBy>Mark Turner</cp:lastModifiedBy>
  <cp:revision>7</cp:revision>
  <dcterms:created xsi:type="dcterms:W3CDTF">2022-03-28T13:21:58Z</dcterms:created>
  <dcterms:modified xsi:type="dcterms:W3CDTF">2022-04-01T11:31:41Z</dcterms:modified>
</cp:coreProperties>
</file>